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3" r:id="rId2"/>
    <p:sldId id="264" r:id="rId3"/>
    <p:sldId id="257" r:id="rId4"/>
    <p:sldId id="258" r:id="rId5"/>
    <p:sldId id="259" r:id="rId6"/>
    <p:sldId id="260" r:id="rId7"/>
    <p:sldId id="266" r:id="rId8"/>
    <p:sldId id="262" r:id="rId9"/>
    <p:sldId id="267" r:id="rId10"/>
    <p:sldId id="269" r:id="rId11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4013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4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34A4E-C0FB-4E06-A931-019DFFB38F76}" type="datetimeFigureOut">
              <a:rPr lang="he-IL" smtClean="0"/>
              <a:t>ז'/סיון/תש"פ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DC0B-8B7F-4EA4-B139-15AA4D2BB25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6128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34A4E-C0FB-4E06-A931-019DFFB38F76}" type="datetimeFigureOut">
              <a:rPr lang="he-IL" smtClean="0"/>
              <a:t>ז'/סיון/תש"פ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DC0B-8B7F-4EA4-B139-15AA4D2BB25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64503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34A4E-C0FB-4E06-A931-019DFFB38F76}" type="datetimeFigureOut">
              <a:rPr lang="he-IL" smtClean="0"/>
              <a:t>ז'/סיון/תש"פ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DC0B-8B7F-4EA4-B139-15AA4D2BB25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06980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34A4E-C0FB-4E06-A931-019DFFB38F76}" type="datetimeFigureOut">
              <a:rPr lang="he-IL" smtClean="0"/>
              <a:t>ז'/סיון/תש"פ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DC0B-8B7F-4EA4-B139-15AA4D2BB25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91562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34A4E-C0FB-4E06-A931-019DFFB38F76}" type="datetimeFigureOut">
              <a:rPr lang="he-IL" smtClean="0"/>
              <a:t>ז'/סיון/תש"פ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DC0B-8B7F-4EA4-B139-15AA4D2BB25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15410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34A4E-C0FB-4E06-A931-019DFFB38F76}" type="datetimeFigureOut">
              <a:rPr lang="he-IL" smtClean="0"/>
              <a:t>ז'/סיון/תש"פ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DC0B-8B7F-4EA4-B139-15AA4D2BB25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23585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34A4E-C0FB-4E06-A931-019DFFB38F76}" type="datetimeFigureOut">
              <a:rPr lang="he-IL" smtClean="0"/>
              <a:t>ז'/סיון/תש"פ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DC0B-8B7F-4EA4-B139-15AA4D2BB25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47372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34A4E-C0FB-4E06-A931-019DFFB38F76}" type="datetimeFigureOut">
              <a:rPr lang="he-IL" smtClean="0"/>
              <a:t>ז'/סיון/תש"פ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DC0B-8B7F-4EA4-B139-15AA4D2BB25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50977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34A4E-C0FB-4E06-A931-019DFFB38F76}" type="datetimeFigureOut">
              <a:rPr lang="he-IL" smtClean="0"/>
              <a:t>ז'/סיון/תש"פ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DC0B-8B7F-4EA4-B139-15AA4D2BB25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59039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34A4E-C0FB-4E06-A931-019DFFB38F76}" type="datetimeFigureOut">
              <a:rPr lang="he-IL" smtClean="0"/>
              <a:t>ז'/סיון/תש"פ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DC0B-8B7F-4EA4-B139-15AA4D2BB25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31808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34A4E-C0FB-4E06-A931-019DFFB38F76}" type="datetimeFigureOut">
              <a:rPr lang="he-IL" smtClean="0"/>
              <a:t>ז'/סיון/תש"פ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DC0B-8B7F-4EA4-B139-15AA4D2BB25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78504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734A4E-C0FB-4E06-A931-019DFFB38F76}" type="datetimeFigureOut">
              <a:rPr lang="he-IL" smtClean="0"/>
              <a:t>ז'/סיון/תש"פ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9FDC0B-8B7F-4EA4-B139-15AA4D2BB25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81692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isim.gov.il/gmMhsBakasha/firstPage.asp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isim.gov.il/gmmhszakaut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8214" y="1558926"/>
            <a:ext cx="7773987" cy="147002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he-IL" sz="6600" dirty="0" smtClean="0">
                <a:solidFill>
                  <a:srgbClr val="FF3300"/>
                </a:solidFill>
              </a:rPr>
              <a:t>מס הכנסה שלילי = מענק עבודה ממס הכנסה</a:t>
            </a:r>
            <a:endParaRPr lang="en-US" sz="6600" dirty="0">
              <a:solidFill>
                <a:srgbClr val="FF3300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5981" y="3501008"/>
            <a:ext cx="7848600" cy="2520950"/>
          </a:xfrm>
        </p:spPr>
        <p:txBody>
          <a:bodyPr/>
          <a:lstStyle/>
          <a:p>
            <a:pPr eaLnBrk="1" hangingPunct="1">
              <a:defRPr/>
            </a:pPr>
            <a:r>
              <a:rPr lang="he-IL" sz="4000" b="1" dirty="0"/>
              <a:t>ריקי כוכב – חשבונאית ויועצת מס</a:t>
            </a:r>
          </a:p>
          <a:p>
            <a:pPr eaLnBrk="1" hangingPunct="1">
              <a:defRPr/>
            </a:pPr>
            <a:r>
              <a:rPr lang="he-IL" b="1" dirty="0" smtClean="0"/>
              <a:t>  </a:t>
            </a:r>
          </a:p>
          <a:p>
            <a:pPr eaLnBrk="1" hangingPunct="1">
              <a:defRPr/>
            </a:pPr>
            <a:r>
              <a:rPr lang="he-IL" b="1" dirty="0" smtClean="0"/>
              <a:t>2019</a:t>
            </a:r>
            <a:endParaRPr lang="he-IL" b="1" dirty="0" smtClean="0"/>
          </a:p>
          <a:p>
            <a:pPr eaLnBrk="1" hangingPunct="1">
              <a:defRPr/>
            </a:pPr>
            <a:endParaRPr lang="en-US" dirty="0" smtClean="0"/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1992314" y="404814"/>
            <a:ext cx="8135937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he-IL" sz="40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he-IL" sz="40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en-US" sz="4000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0994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e-IL" sz="4000" dirty="0"/>
              <a:t>תודה על ההקשבה</a:t>
            </a:r>
            <a:endParaRPr lang="en-US" sz="4000" dirty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he-IL" dirty="0" smtClean="0"/>
          </a:p>
          <a:p>
            <a:pPr eaLnBrk="1" hangingPunct="1"/>
            <a:endParaRPr lang="he-IL" dirty="0" smtClean="0"/>
          </a:p>
          <a:p>
            <a:pPr eaLnBrk="1" hangingPunct="1"/>
            <a:endParaRPr lang="he-IL" dirty="0" smtClean="0"/>
          </a:p>
          <a:p>
            <a:pPr eaLnBrk="1" hangingPunct="1"/>
            <a:endParaRPr lang="he-IL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32773" name="Text Box 5"/>
          <p:cNvSpPr txBox="1">
            <a:spLocks noChangeArrowheads="1"/>
          </p:cNvSpPr>
          <p:nvPr/>
        </p:nvSpPr>
        <p:spPr bwMode="auto">
          <a:xfrm>
            <a:off x="4007769" y="2000596"/>
            <a:ext cx="4615431" cy="3108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he-IL" sz="2800" dirty="0"/>
              <a:t>משרד לחשבונאות ויעוץ מס </a:t>
            </a:r>
          </a:p>
          <a:p>
            <a:pPr eaLnBrk="1" hangingPunct="1"/>
            <a:endParaRPr lang="he-IL" sz="2800" dirty="0"/>
          </a:p>
          <a:p>
            <a:pPr eaLnBrk="1" hangingPunct="1"/>
            <a:r>
              <a:rPr lang="he-IL" sz="2800" dirty="0"/>
              <a:t>רחוב חנה רובינא 12 ראשון לציון</a:t>
            </a:r>
          </a:p>
          <a:p>
            <a:pPr eaLnBrk="1" hangingPunct="1"/>
            <a:endParaRPr lang="he-IL" sz="2800" dirty="0"/>
          </a:p>
          <a:p>
            <a:pPr eaLnBrk="1" hangingPunct="1"/>
            <a:r>
              <a:rPr lang="he-IL" sz="2800" dirty="0"/>
              <a:t>נייד : 052-8271268 </a:t>
            </a:r>
          </a:p>
          <a:p>
            <a:pPr eaLnBrk="1" hangingPunct="1"/>
            <a:endParaRPr lang="he-IL" sz="2800" dirty="0"/>
          </a:p>
          <a:p>
            <a:pPr eaLnBrk="1" hangingPunct="1"/>
            <a:r>
              <a:rPr lang="he-IL" sz="2800" dirty="0"/>
              <a:t>דוא"ל : </a:t>
            </a:r>
            <a:r>
              <a:rPr lang="en-US" sz="2800" dirty="0"/>
              <a:t>ri2003@013.net.il</a:t>
            </a:r>
          </a:p>
        </p:txBody>
      </p:sp>
    </p:spTree>
    <p:extLst>
      <p:ext uri="{BB962C8B-B14F-4D97-AF65-F5344CB8AC3E}">
        <p14:creationId xmlns:p14="http://schemas.microsoft.com/office/powerpoint/2010/main" val="622707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/>
      <p:bldP spid="3277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מס הכנסה שלילי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he-IL" dirty="0" smtClean="0"/>
          </a:p>
          <a:p>
            <a:r>
              <a:rPr lang="he-IL" dirty="0" smtClean="0"/>
              <a:t>מענק עבודה הינו מענק כספי המתקבל ממס הכנסה לבעלי הכנסות נמוכות אשר עבדו בשנת המס.</a:t>
            </a:r>
          </a:p>
          <a:p>
            <a:endParaRPr lang="he-IL" dirty="0" smtClean="0"/>
          </a:p>
          <a:p>
            <a:pPr lvl="1"/>
            <a:r>
              <a:rPr lang="he-IL" dirty="0" smtClean="0"/>
              <a:t>מטרת המענק לשפר את מצבם הכלכלי של העובדים ברמות השכר הנמוכות. </a:t>
            </a:r>
          </a:p>
          <a:p>
            <a:pPr lvl="1"/>
            <a:r>
              <a:rPr lang="he-IL" dirty="0" smtClean="0"/>
              <a:t>לצמצם פערים כלכליים – חברתיים.</a:t>
            </a:r>
          </a:p>
          <a:p>
            <a:pPr lvl="1"/>
            <a:r>
              <a:rPr lang="he-IL" dirty="0" smtClean="0"/>
              <a:t>המענק נועד לעודד אנשים להצטרף לשוק העבודה. </a:t>
            </a:r>
          </a:p>
          <a:p>
            <a:pPr lvl="1"/>
            <a:endParaRPr lang="he-IL" dirty="0"/>
          </a:p>
          <a:p>
            <a:pPr lvl="1"/>
            <a:r>
              <a:rPr lang="he-IL" dirty="0" smtClean="0"/>
              <a:t>ניתן להגיש בקשה למענק עבודה מידי שנה עבור השנה הקודמת, יש להתעדכן באמצעי התקשורת או באתר מס הכנסה לגבי המועדים בהם נפתחת המערכת </a:t>
            </a:r>
            <a:r>
              <a:rPr lang="he-IL" smtClean="0"/>
              <a:t>להגשת הבקשה.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0125699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484784"/>
            <a:ext cx="8229600" cy="475252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he-IL" dirty="0" smtClean="0"/>
          </a:p>
          <a:p>
            <a:pPr marL="0" indent="0">
              <a:buNone/>
            </a:pPr>
            <a:endParaRPr lang="he-IL" dirty="0" smtClean="0"/>
          </a:p>
          <a:p>
            <a:pPr marL="0" indent="0">
              <a:buNone/>
            </a:pPr>
            <a:r>
              <a:rPr lang="he-IL" dirty="0" smtClean="0"/>
              <a:t>שכיר </a:t>
            </a:r>
            <a:r>
              <a:rPr lang="he-IL" dirty="0"/>
              <a:t>או עצמאי, שהייתה לו הכנסת עבודה </a:t>
            </a:r>
            <a:r>
              <a:rPr lang="he-IL" dirty="0" smtClean="0"/>
              <a:t>(תלוש שכר) או </a:t>
            </a:r>
            <a:r>
              <a:rPr lang="he-IL" dirty="0"/>
              <a:t>הכנסה </a:t>
            </a:r>
            <a:r>
              <a:rPr lang="he-IL" dirty="0" smtClean="0"/>
              <a:t>מעסק ומשלח יד </a:t>
            </a:r>
            <a:r>
              <a:rPr lang="he-IL" dirty="0"/>
              <a:t>בשנת המס </a:t>
            </a:r>
            <a:r>
              <a:rPr lang="he-IL" dirty="0" smtClean="0"/>
              <a:t>2019, </a:t>
            </a:r>
            <a:r>
              <a:rPr lang="he-IL" dirty="0"/>
              <a:t>אשר עמד בכל שלושת התנאים הבאים:</a:t>
            </a:r>
          </a:p>
          <a:p>
            <a:pPr marL="0" indent="0">
              <a:buNone/>
            </a:pPr>
            <a:r>
              <a:rPr lang="he-IL" b="1" dirty="0"/>
              <a:t>1. </a:t>
            </a:r>
            <a:r>
              <a:rPr lang="he-IL" b="1" dirty="0" smtClean="0"/>
              <a:t>	את/ה </a:t>
            </a:r>
            <a:r>
              <a:rPr lang="he-IL" dirty="0"/>
              <a:t>בן 23 ומעלה עם ילדים, או בן/בת 55 ומעלה, </a:t>
            </a:r>
            <a:r>
              <a:rPr lang="he-IL" dirty="0" smtClean="0"/>
              <a:t>	גם </a:t>
            </a:r>
            <a:r>
              <a:rPr lang="he-IL" dirty="0"/>
              <a:t>ללא ילדים.</a:t>
            </a:r>
          </a:p>
          <a:p>
            <a:pPr marL="0" indent="0">
              <a:buNone/>
            </a:pPr>
            <a:r>
              <a:rPr lang="he-IL" b="1" dirty="0"/>
              <a:t>2. </a:t>
            </a:r>
            <a:r>
              <a:rPr lang="he-IL" b="1" dirty="0" smtClean="0"/>
              <a:t>	לא </a:t>
            </a:r>
            <a:r>
              <a:rPr lang="he-IL" dirty="0"/>
              <a:t>הייתה בבעלותך או בבעלות בן/בת זוגך </a:t>
            </a:r>
            <a:r>
              <a:rPr lang="he-IL" b="1" dirty="0"/>
              <a:t>זכות </a:t>
            </a:r>
            <a:r>
              <a:rPr lang="he-IL" b="1" dirty="0" smtClean="0"/>
              <a:t>	במקרקעין </a:t>
            </a:r>
            <a:r>
              <a:rPr lang="he-IL" dirty="0"/>
              <a:t>בשנת המס </a:t>
            </a:r>
            <a:r>
              <a:rPr lang="he-IL" dirty="0" smtClean="0"/>
              <a:t>2019, </a:t>
            </a:r>
            <a:r>
              <a:rPr lang="he-IL" dirty="0"/>
              <a:t>מעבר לדירת מגורים </a:t>
            </a:r>
            <a:r>
              <a:rPr lang="he-IL" dirty="0" smtClean="0"/>
              <a:t>	יחידה</a:t>
            </a:r>
            <a:r>
              <a:rPr lang="he-IL" dirty="0"/>
              <a:t>. (כגון: דירה, חנות, מגרש וכו'), בישראל ו/או </a:t>
            </a:r>
            <a:r>
              <a:rPr lang="he-IL" dirty="0" smtClean="0"/>
              <a:t>	מחוץ </a:t>
            </a:r>
            <a:r>
              <a:rPr lang="he-IL" dirty="0"/>
              <a:t>לישראל, וחלקכם בזכות עולה על 50% .</a:t>
            </a:r>
            <a:endParaRPr lang="en-US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he-IL" dirty="0" smtClean="0"/>
              <a:t/>
            </a:r>
            <a:br>
              <a:rPr lang="he-IL" dirty="0" smtClean="0"/>
            </a:br>
            <a:r>
              <a:rPr lang="he-IL" dirty="0"/>
              <a:t/>
            </a:r>
            <a:br>
              <a:rPr lang="he-IL" dirty="0"/>
            </a:br>
            <a:r>
              <a:rPr lang="he-IL" dirty="0" smtClean="0"/>
              <a:t>מס הכנסה שלילי</a:t>
            </a:r>
            <a:br>
              <a:rPr lang="he-IL" dirty="0" smtClean="0"/>
            </a:br>
            <a:r>
              <a:rPr lang="he-IL" dirty="0"/>
              <a:t/>
            </a:r>
            <a:br>
              <a:rPr lang="he-IL" dirty="0"/>
            </a:br>
            <a:r>
              <a:rPr lang="he-IL" sz="3200" b="1" dirty="0" smtClean="0"/>
              <a:t>מי </a:t>
            </a:r>
            <a:r>
              <a:rPr lang="he-IL" sz="3200" b="1" dirty="0"/>
              <a:t>זכאי לקבלת מענק עבור שנת המס </a:t>
            </a:r>
            <a:r>
              <a:rPr lang="he-IL" sz="3200" b="1" dirty="0" smtClean="0"/>
              <a:t>2019 </a:t>
            </a:r>
            <a:r>
              <a:rPr lang="he-IL" sz="3200" b="1" dirty="0"/>
              <a:t>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218411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he-IL" dirty="0" smtClean="0"/>
              <a:t>מס </a:t>
            </a:r>
            <a:r>
              <a:rPr lang="he-IL" dirty="0"/>
              <a:t>הכנסה </a:t>
            </a:r>
            <a:r>
              <a:rPr lang="he-IL" dirty="0" smtClean="0"/>
              <a:t>שלילי</a:t>
            </a:r>
            <a:endParaRPr lang="en-US" dirty="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75520" y="1341439"/>
            <a:ext cx="8435280" cy="4784725"/>
          </a:xfrm>
        </p:spPr>
        <p:txBody>
          <a:bodyPr/>
          <a:lstStyle/>
          <a:p>
            <a:pPr marL="0" indent="0">
              <a:buNone/>
            </a:pPr>
            <a:endParaRPr lang="he-IL" dirty="0" smtClean="0"/>
          </a:p>
          <a:p>
            <a:pPr marL="0" indent="0">
              <a:buNone/>
            </a:pPr>
            <a:r>
              <a:rPr lang="he-IL" dirty="0" smtClean="0"/>
              <a:t>3.1</a:t>
            </a:r>
            <a:r>
              <a:rPr lang="he-IL" b="1" dirty="0" smtClean="0"/>
              <a:t>. </a:t>
            </a:r>
            <a:r>
              <a:rPr lang="he-IL" dirty="0"/>
              <a:t>	</a:t>
            </a:r>
            <a:r>
              <a:rPr lang="he-IL" dirty="0" smtClean="0"/>
              <a:t>אם יש לך ילד או שניים, או שגילך מעל 55 שנה -	הכנסתך </a:t>
            </a:r>
            <a:r>
              <a:rPr lang="he-IL" dirty="0"/>
              <a:t>בחודשי העבודה בפועל גבוהה מ- </a:t>
            </a:r>
            <a:r>
              <a:rPr lang="he-IL" dirty="0" smtClean="0"/>
              <a:t>2,090</a:t>
            </a:r>
            <a:r>
              <a:rPr lang="he-IL" dirty="0"/>
              <a:t>₪ 	ונמוכה מ- </a:t>
            </a:r>
            <a:r>
              <a:rPr lang="he-IL" dirty="0" smtClean="0"/>
              <a:t>6,198 </a:t>
            </a:r>
            <a:r>
              <a:rPr lang="he-IL" dirty="0"/>
              <a:t>₪ לחודש. (שנתית </a:t>
            </a:r>
            <a:r>
              <a:rPr lang="he-IL" dirty="0" smtClean="0"/>
              <a:t>73,080</a:t>
            </a:r>
            <a:r>
              <a:rPr lang="he-IL" dirty="0"/>
              <a:t>).</a:t>
            </a:r>
            <a:endParaRPr lang="he-IL" u="sng" dirty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he-IL" dirty="0"/>
              <a:t>3.2. 	אם יש לך שלושה ילדים </a:t>
            </a:r>
            <a:r>
              <a:rPr lang="he-IL" dirty="0" smtClean="0"/>
              <a:t>ומעלה –</a:t>
            </a:r>
          </a:p>
          <a:p>
            <a:pPr marL="0" indent="0">
              <a:buNone/>
            </a:pPr>
            <a:r>
              <a:rPr lang="he-IL" dirty="0"/>
              <a:t>	הכנסתך בחודשי העבודה בפועל גבוהה מ- </a:t>
            </a:r>
            <a:r>
              <a:rPr lang="he-IL" dirty="0" smtClean="0"/>
              <a:t>2,090</a:t>
            </a:r>
            <a:r>
              <a:rPr lang="he-IL" dirty="0"/>
              <a:t>₪ 	ונמוכה מ- </a:t>
            </a:r>
            <a:r>
              <a:rPr lang="he-IL" dirty="0" smtClean="0"/>
              <a:t>6,807 </a:t>
            </a:r>
            <a:r>
              <a:rPr lang="he-IL" dirty="0"/>
              <a:t>₪ לחודש. </a:t>
            </a:r>
            <a:endParaRPr lang="he-IL" dirty="0" smtClean="0"/>
          </a:p>
          <a:p>
            <a:pPr marL="0" indent="0">
              <a:buNone/>
            </a:pPr>
            <a:r>
              <a:rPr lang="he-IL" dirty="0" smtClean="0"/>
              <a:t>3.3 	אם </a:t>
            </a:r>
            <a:r>
              <a:rPr lang="he-IL" dirty="0" err="1" smtClean="0"/>
              <a:t>הינך</a:t>
            </a:r>
            <a:r>
              <a:rPr lang="he-IL" dirty="0" smtClean="0"/>
              <a:t> "הורה יחיד" במשפחה חד הורית שאין לו בן 	זוג לרבות ידוע בציבור, הכנסתך בחודשי העבודה 	בפועל גבוהה מ – </a:t>
            </a:r>
            <a:r>
              <a:rPr lang="he-IL" dirty="0" smtClean="0"/>
              <a:t>1,290 </a:t>
            </a:r>
            <a:r>
              <a:rPr lang="he-IL" dirty="0" smtClean="0"/>
              <a:t>₪ ונמוכה מ - </a:t>
            </a:r>
            <a:r>
              <a:rPr lang="he-IL" dirty="0" smtClean="0"/>
              <a:t>9,502 </a:t>
            </a:r>
            <a:r>
              <a:rPr lang="he-IL" dirty="0" smtClean="0"/>
              <a:t>₪.      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127550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  <p:bldP spid="1843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he-IL" dirty="0"/>
              <a:t>מס הכנסה שלילי</a:t>
            </a:r>
            <a:endParaRPr lang="en-US" dirty="0" smtClean="0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341439"/>
            <a:ext cx="8229600" cy="4784725"/>
          </a:xfrm>
        </p:spPr>
        <p:txBody>
          <a:bodyPr/>
          <a:lstStyle/>
          <a:p>
            <a:pPr marL="0" indent="0">
              <a:buNone/>
            </a:pPr>
            <a:endParaRPr lang="he-IL" sz="2400" b="1" dirty="0" smtClean="0"/>
          </a:p>
          <a:p>
            <a:pPr marL="0" indent="0">
              <a:buNone/>
            </a:pPr>
            <a:endParaRPr lang="he-IL" sz="2400" b="1" dirty="0" smtClean="0"/>
          </a:p>
          <a:p>
            <a:pPr marL="0" indent="0">
              <a:buNone/>
            </a:pPr>
            <a:r>
              <a:rPr lang="he-IL" sz="2400" b="1" dirty="0" smtClean="0"/>
              <a:t>מהם </a:t>
            </a:r>
            <a:r>
              <a:rPr lang="he-IL" sz="2400" b="1" dirty="0"/>
              <a:t>התנאים לקבלת המענק?</a:t>
            </a:r>
          </a:p>
          <a:p>
            <a:pPr marL="0" indent="0">
              <a:buNone/>
            </a:pPr>
            <a:r>
              <a:rPr lang="he-IL" sz="2400" b="1" dirty="0"/>
              <a:t>1. </a:t>
            </a:r>
            <a:r>
              <a:rPr lang="he-IL" sz="2400" dirty="0"/>
              <a:t>הגשת תביעה לקבלת מענק עבור שנת המס </a:t>
            </a:r>
            <a:r>
              <a:rPr lang="he-IL" sz="2400" b="1" dirty="0" smtClean="0"/>
              <a:t>2019 </a:t>
            </a:r>
            <a:r>
              <a:rPr lang="he-IL" sz="2400" dirty="0"/>
              <a:t>לכל המאוחר עד ליום ה- </a:t>
            </a:r>
            <a:r>
              <a:rPr lang="he-IL" sz="2400" b="1" dirty="0"/>
              <a:t>30 </a:t>
            </a:r>
            <a:r>
              <a:rPr lang="he-IL" sz="2400" b="1" dirty="0" smtClean="0"/>
              <a:t>בנובמבר </a:t>
            </a:r>
            <a:r>
              <a:rPr lang="he-IL" sz="2400" b="1" dirty="0" smtClean="0"/>
              <a:t>2020 </a:t>
            </a:r>
            <a:r>
              <a:rPr lang="he-IL" sz="2400" dirty="0"/>
              <a:t>.</a:t>
            </a:r>
          </a:p>
          <a:p>
            <a:pPr marL="0" indent="0">
              <a:buNone/>
            </a:pPr>
            <a:r>
              <a:rPr lang="he-IL" sz="2400" b="1" dirty="0"/>
              <a:t>2 . </a:t>
            </a:r>
            <a:r>
              <a:rPr lang="he-IL" sz="2400" dirty="0" smtClean="0"/>
              <a:t>מי שחייב </a:t>
            </a:r>
            <a:r>
              <a:rPr lang="he-IL" sz="2400" dirty="0"/>
              <a:t>בהגשת דו”ח למס הכנסה </a:t>
            </a:r>
            <a:r>
              <a:rPr lang="he-IL" sz="2400" dirty="0" smtClean="0"/>
              <a:t>יגיש את הדו”ח </a:t>
            </a:r>
            <a:r>
              <a:rPr lang="he-IL" sz="2400" dirty="0"/>
              <a:t>השנתי באופן ”מקוון” עד לתאריך 31 במאי </a:t>
            </a:r>
            <a:r>
              <a:rPr lang="he-IL" sz="2400" dirty="0" smtClean="0"/>
              <a:t>2020. </a:t>
            </a:r>
            <a:r>
              <a:rPr lang="he-IL" sz="2400" dirty="0"/>
              <a:t>נישום שניתנה לו אורכה להגשת הדו”ח כאמור, יגיש הדו”ח עד למועד הארכה שניתנה לו.</a:t>
            </a:r>
          </a:p>
          <a:p>
            <a:pPr marL="0" indent="0">
              <a:buNone/>
            </a:pPr>
            <a:r>
              <a:rPr lang="he-IL" sz="2400" b="1" dirty="0"/>
              <a:t>3. </a:t>
            </a:r>
            <a:r>
              <a:rPr lang="he-IL" sz="2400" dirty="0"/>
              <a:t>המעביד </a:t>
            </a:r>
            <a:r>
              <a:rPr lang="he-IL" sz="2400" dirty="0" smtClean="0"/>
              <a:t>שלך הגיש </a:t>
            </a:r>
            <a:r>
              <a:rPr lang="he-IL" sz="2400" dirty="0"/>
              <a:t>דו”ח 126/856 </a:t>
            </a:r>
            <a:r>
              <a:rPr lang="he-IL" sz="2400" dirty="0" smtClean="0"/>
              <a:t>(נתוני העסקת עובדים) לשנת </a:t>
            </a:r>
            <a:r>
              <a:rPr lang="he-IL" sz="2400" dirty="0"/>
              <a:t>המס </a:t>
            </a:r>
            <a:r>
              <a:rPr lang="he-IL" sz="2400" dirty="0" smtClean="0"/>
              <a:t>2019 </a:t>
            </a:r>
            <a:r>
              <a:rPr lang="he-IL" sz="2400" dirty="0"/>
              <a:t>באופן ”מקוון” עד לתאריך 30 </a:t>
            </a:r>
            <a:r>
              <a:rPr lang="he-IL" sz="2400" dirty="0" smtClean="0"/>
              <a:t>במאי 2020. </a:t>
            </a:r>
            <a:endParaRPr lang="he-IL" dirty="0" smtClean="0"/>
          </a:p>
        </p:txBody>
      </p:sp>
    </p:spTree>
    <p:extLst>
      <p:ext uri="{BB962C8B-B14F-4D97-AF65-F5344CB8AC3E}">
        <p14:creationId xmlns:p14="http://schemas.microsoft.com/office/powerpoint/2010/main" val="2593530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65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65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6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2" grpId="0"/>
      <p:bldP spid="6656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he-IL" dirty="0"/>
              <a:t>מס הכנסה שלילי</a:t>
            </a:r>
            <a:endParaRPr lang="en-US" dirty="0" smtClean="0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2313" y="1484314"/>
            <a:ext cx="8229600" cy="4784725"/>
          </a:xfrm>
        </p:spPr>
        <p:txBody>
          <a:bodyPr/>
          <a:lstStyle/>
          <a:p>
            <a:pPr marL="0" indent="0">
              <a:buNone/>
            </a:pPr>
            <a:endParaRPr lang="he-IL" sz="2400" b="1" dirty="0" smtClean="0"/>
          </a:p>
          <a:p>
            <a:pPr marL="0" indent="0">
              <a:buNone/>
            </a:pPr>
            <a:r>
              <a:rPr lang="he-IL" sz="2400" b="1" dirty="0" smtClean="0"/>
              <a:t>כיצד </a:t>
            </a:r>
            <a:r>
              <a:rPr lang="he-IL" sz="2400" b="1" dirty="0"/>
              <a:t>יש להגיש תביעה?</a:t>
            </a:r>
          </a:p>
          <a:p>
            <a:pPr marL="0" indent="0">
              <a:buNone/>
            </a:pPr>
            <a:r>
              <a:rPr lang="he-IL" sz="2400" b="1" dirty="0"/>
              <a:t>1. </a:t>
            </a:r>
            <a:r>
              <a:rPr lang="he-IL" sz="2400" dirty="0"/>
              <a:t>להגיע באופן אישי לאחד </a:t>
            </a:r>
            <a:r>
              <a:rPr lang="he-IL" sz="2400" b="1" dirty="0"/>
              <a:t>מסניפי/סוכנויות הדואר</a:t>
            </a:r>
            <a:r>
              <a:rPr lang="he-IL" sz="2400" dirty="0"/>
              <a:t>.</a:t>
            </a:r>
          </a:p>
          <a:p>
            <a:pPr marL="0" indent="0">
              <a:buNone/>
            </a:pPr>
            <a:r>
              <a:rPr lang="he-IL" sz="2400" b="1" dirty="0"/>
              <a:t>הגשת התביעה אינה כרוכה בתשלום!</a:t>
            </a:r>
          </a:p>
          <a:p>
            <a:pPr marL="0" indent="0">
              <a:buNone/>
            </a:pPr>
            <a:r>
              <a:rPr lang="he-IL" sz="2400" b="1" dirty="0"/>
              <a:t>2. </a:t>
            </a:r>
            <a:r>
              <a:rPr lang="he-IL" sz="2400" dirty="0"/>
              <a:t>עליך להזדהות בפני פקיד הדואר באמצעות תעודת זהות.</a:t>
            </a:r>
          </a:p>
          <a:p>
            <a:pPr marL="0" indent="0">
              <a:buNone/>
            </a:pPr>
            <a:r>
              <a:rPr lang="he-IL" sz="2400" b="1" dirty="0"/>
              <a:t>3</a:t>
            </a:r>
            <a:r>
              <a:rPr lang="he-IL" sz="2400" dirty="0"/>
              <a:t>. למסור את מס’ המעסיקים (לרבות מעסיקים במשק בית ולמעט פנסיה) שהיו לך ולבן/בת זוגך בשנת המס </a:t>
            </a:r>
            <a:r>
              <a:rPr lang="he-IL" sz="2400" dirty="0" smtClean="0"/>
              <a:t>2019 </a:t>
            </a:r>
            <a:r>
              <a:rPr lang="he-IL" sz="2400" dirty="0"/>
              <a:t>.</a:t>
            </a:r>
          </a:p>
          <a:p>
            <a:pPr marL="0" indent="0">
              <a:buNone/>
            </a:pPr>
            <a:r>
              <a:rPr lang="he-IL" sz="2400" b="1" dirty="0"/>
              <a:t>4</a:t>
            </a:r>
            <a:r>
              <a:rPr lang="he-IL" sz="2400" dirty="0"/>
              <a:t>. האם עבדת כעצמאי בשנת המס </a:t>
            </a:r>
            <a:r>
              <a:rPr lang="he-IL" sz="2400" dirty="0" smtClean="0"/>
              <a:t>2019 </a:t>
            </a:r>
            <a:r>
              <a:rPr lang="he-IL" sz="2400" dirty="0"/>
              <a:t>.</a:t>
            </a:r>
          </a:p>
          <a:p>
            <a:pPr marL="0" indent="0">
              <a:buNone/>
            </a:pPr>
            <a:r>
              <a:rPr lang="he-IL" sz="2400" b="1" dirty="0"/>
              <a:t>5</a:t>
            </a:r>
            <a:r>
              <a:rPr lang="he-IL" sz="2400" dirty="0"/>
              <a:t>. כתובת למשלוח דואר.</a:t>
            </a:r>
          </a:p>
          <a:p>
            <a:pPr marL="0" indent="0">
              <a:buNone/>
            </a:pPr>
            <a:r>
              <a:rPr lang="he-IL" sz="2400" b="1" dirty="0"/>
              <a:t>6</a:t>
            </a:r>
            <a:r>
              <a:rPr lang="he-IL" sz="2400" dirty="0"/>
              <a:t>. פרטי חשבון בנק אליו יועבר המענק (להביא העתק המחאה או אישור רשמי מהבנק המעיד על ניהול חשבון הבנק על שמך).</a:t>
            </a:r>
          </a:p>
        </p:txBody>
      </p:sp>
    </p:spTree>
    <p:extLst>
      <p:ext uri="{BB962C8B-B14F-4D97-AF65-F5344CB8AC3E}">
        <p14:creationId xmlns:p14="http://schemas.microsoft.com/office/powerpoint/2010/main" val="3884521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75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75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67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67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98" decel="100000" fill="hold"/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898" decel="100000" fill="hold"/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98" decel="100000" fill="hold"/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7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7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98" decel="100000" fill="hold"/>
                                        <p:tgtEl>
                                          <p:spTgt spid="67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0"/>
                            </p:stCondLst>
                            <p:childTnLst>
                              <p:par>
                                <p:cTn id="40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7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7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898" decel="100000" fill="hold"/>
                                        <p:tgtEl>
                                          <p:spTgt spid="67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6000"/>
                            </p:stCondLst>
                            <p:childTnLst>
                              <p:par>
                                <p:cTn id="47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67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7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898" decel="100000" fill="hold"/>
                                        <p:tgtEl>
                                          <p:spTgt spid="67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7000"/>
                            </p:stCondLst>
                            <p:childTnLst>
                              <p:par>
                                <p:cTn id="54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675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75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898" decel="100000" fill="hold"/>
                                        <p:tgtEl>
                                          <p:spTgt spid="675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000"/>
                            </p:stCondLst>
                            <p:childTnLst>
                              <p:par>
                                <p:cTn id="61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675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675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898" decel="100000" fill="hold"/>
                                        <p:tgtEl>
                                          <p:spTgt spid="675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6" grpId="0"/>
      <p:bldP spid="6758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he-IL" dirty="0"/>
              <a:t>מס הכנסה שלילי</a:t>
            </a:r>
            <a:endParaRPr lang="en-US" dirty="0" smtClean="0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2313" y="1484314"/>
            <a:ext cx="8229600" cy="478472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he-IL" sz="2400" b="1" dirty="0" smtClean="0"/>
          </a:p>
          <a:p>
            <a:pPr marL="0" indent="0">
              <a:buNone/>
            </a:pPr>
            <a:r>
              <a:rPr lang="he-IL" sz="2400" b="1" dirty="0" smtClean="0"/>
              <a:t>כיצד </a:t>
            </a:r>
            <a:r>
              <a:rPr lang="he-IL" sz="2400" b="1" dirty="0"/>
              <a:t>יש להגיש </a:t>
            </a:r>
            <a:r>
              <a:rPr lang="he-IL" sz="2400" b="1" dirty="0" smtClean="0"/>
              <a:t>תביעה באופן מקוון ?</a:t>
            </a:r>
          </a:p>
          <a:p>
            <a:pPr marL="0" indent="0">
              <a:buNone/>
            </a:pPr>
            <a:endParaRPr lang="he-IL" sz="2400" b="1" dirty="0" smtClean="0"/>
          </a:p>
          <a:p>
            <a:pPr marL="0" indent="0">
              <a:buNone/>
            </a:pPr>
            <a:r>
              <a:rPr lang="he-IL" sz="2400" dirty="0"/>
              <a:t>א</a:t>
            </a:r>
            <a:r>
              <a:rPr lang="he-IL" sz="2400" dirty="0" smtClean="0"/>
              <a:t>ם הגשת בעבר תביעה למענק (בסניף הדואר) באפשרותך להגיש את התביעות שלאחר מכן באופן מקוון באינטרנט.</a:t>
            </a:r>
          </a:p>
          <a:p>
            <a:pPr marL="457200" indent="-457200">
              <a:buAutoNum type="arabicPeriod"/>
            </a:pPr>
            <a:endParaRPr lang="he-IL" sz="2400" b="1" dirty="0" smtClean="0"/>
          </a:p>
          <a:p>
            <a:pPr marL="0" indent="0">
              <a:buNone/>
            </a:pPr>
            <a:r>
              <a:rPr lang="he-IL" sz="2400" b="1" dirty="0" smtClean="0"/>
              <a:t>מצ"ב הלינק לשם הגשת התביעה באופן מקוון </a:t>
            </a:r>
          </a:p>
          <a:p>
            <a:pPr marL="0" indent="0">
              <a:buNone/>
            </a:pPr>
            <a:r>
              <a:rPr lang="en-US" sz="2400" b="1" dirty="0" smtClean="0">
                <a:hlinkClick r:id="rId2"/>
              </a:rPr>
              <a:t>https://www.misim.gov.il/gmMhsBakasha/firstPage.aspx</a:t>
            </a:r>
            <a:r>
              <a:rPr lang="he-IL" sz="2400" b="1" dirty="0" smtClean="0"/>
              <a:t> </a:t>
            </a:r>
            <a:endParaRPr lang="he-IL" sz="2400" b="1" dirty="0"/>
          </a:p>
        </p:txBody>
      </p:sp>
    </p:spTree>
    <p:extLst>
      <p:ext uri="{BB962C8B-B14F-4D97-AF65-F5344CB8AC3E}">
        <p14:creationId xmlns:p14="http://schemas.microsoft.com/office/powerpoint/2010/main" val="3162442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75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75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67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67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98" decel="100000" fill="hold"/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898" decel="100000" fill="hold"/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7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7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898" decel="100000" fill="hold"/>
                                        <p:tgtEl>
                                          <p:spTgt spid="67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7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7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98" decel="100000" fill="hold"/>
                                        <p:tgtEl>
                                          <p:spTgt spid="67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6" grpId="0"/>
      <p:bldP spid="6758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he-IL" dirty="0"/>
              <a:t>מס הכנסה שלילי</a:t>
            </a:r>
            <a:endParaRPr lang="en-US" dirty="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e-IL" sz="2400" b="1" dirty="0" smtClean="0"/>
              <a:t>מתי ישולם המענק</a:t>
            </a:r>
            <a:r>
              <a:rPr lang="he-IL" sz="2400" b="1" dirty="0"/>
              <a:t>?</a:t>
            </a:r>
          </a:p>
          <a:p>
            <a:pPr marL="0" indent="0">
              <a:buNone/>
            </a:pPr>
            <a:r>
              <a:rPr lang="he-IL" sz="2400" b="1" dirty="0"/>
              <a:t>1. שכיר או שכיר + </a:t>
            </a:r>
            <a:r>
              <a:rPr lang="he-IL" sz="2400" b="1" dirty="0" smtClean="0"/>
              <a:t>עצמאי </a:t>
            </a:r>
            <a:r>
              <a:rPr lang="he-IL" sz="2400" dirty="0" smtClean="0"/>
              <a:t>שהגיש תביעה עד ה-30 ביוני, </a:t>
            </a:r>
            <a:r>
              <a:rPr lang="he-IL" sz="2400" dirty="0"/>
              <a:t>ישולם המענק </a:t>
            </a:r>
            <a:r>
              <a:rPr lang="he-IL" sz="2400" b="1" dirty="0"/>
              <a:t>בארבעה תשלומים שווים </a:t>
            </a:r>
            <a:r>
              <a:rPr lang="he-IL" sz="2400" dirty="0"/>
              <a:t>במועדים אלה: 15 </a:t>
            </a:r>
            <a:r>
              <a:rPr lang="he-IL" sz="2400" dirty="0" smtClean="0"/>
              <a:t>ביולי, </a:t>
            </a:r>
            <a:r>
              <a:rPr lang="he-IL" sz="2400" dirty="0"/>
              <a:t>15 </a:t>
            </a:r>
            <a:r>
              <a:rPr lang="he-IL" sz="2400" dirty="0" smtClean="0"/>
              <a:t>באוקטובר, </a:t>
            </a:r>
            <a:r>
              <a:rPr lang="he-IL" sz="2400" dirty="0"/>
              <a:t>15 </a:t>
            </a:r>
            <a:r>
              <a:rPr lang="he-IL" sz="2400" dirty="0" smtClean="0"/>
              <a:t>בדצמבר וב- </a:t>
            </a:r>
            <a:r>
              <a:rPr lang="he-IL" sz="2400" dirty="0"/>
              <a:t>15 </a:t>
            </a:r>
            <a:r>
              <a:rPr lang="he-IL" sz="2400" dirty="0" smtClean="0"/>
              <a:t>בפברואר בשנה שלאחר מכן </a:t>
            </a:r>
            <a:r>
              <a:rPr lang="he-IL" sz="2400" dirty="0"/>
              <a:t>.</a:t>
            </a:r>
          </a:p>
          <a:p>
            <a:pPr marL="0" indent="0">
              <a:buNone/>
            </a:pPr>
            <a:r>
              <a:rPr lang="he-IL" sz="2400" b="1" dirty="0"/>
              <a:t>2. עצמאי </a:t>
            </a:r>
            <a:r>
              <a:rPr lang="he-IL" sz="2400" dirty="0"/>
              <a:t>–סכום המענק </a:t>
            </a:r>
            <a:r>
              <a:rPr lang="he-IL" sz="2400" b="1" dirty="0"/>
              <a:t>יקוזז כנגד המס </a:t>
            </a:r>
            <a:r>
              <a:rPr lang="he-IL" sz="2400" dirty="0"/>
              <a:t>שאתה חייב בו בשל הכנסה </a:t>
            </a:r>
            <a:r>
              <a:rPr lang="he-IL" sz="2400" b="1" dirty="0"/>
              <a:t>מכל מקור שהוא, לרבות שבח</a:t>
            </a:r>
            <a:r>
              <a:rPr lang="he-IL" sz="2400" dirty="0"/>
              <a:t>, </a:t>
            </a:r>
            <a:r>
              <a:rPr lang="he-IL" sz="2400" dirty="0" smtClean="0"/>
              <a:t>דוגמא:  הוגשה בקשה למענק בגין שנת </a:t>
            </a:r>
            <a:r>
              <a:rPr lang="he-IL" sz="2400" dirty="0"/>
              <a:t>המס </a:t>
            </a:r>
            <a:r>
              <a:rPr lang="he-IL" sz="2400" dirty="0" smtClean="0"/>
              <a:t>2016 </a:t>
            </a:r>
            <a:r>
              <a:rPr lang="he-IL" sz="2400" dirty="0"/>
              <a:t>ויתרת המענק שלא נוצלה, ניתן יהיה לקזזה במשך שלוש שנות המס הבאות ( </a:t>
            </a:r>
            <a:r>
              <a:rPr lang="he-IL" sz="2400" dirty="0" smtClean="0"/>
              <a:t>2017 </a:t>
            </a:r>
            <a:r>
              <a:rPr lang="he-IL" sz="2400" dirty="0"/>
              <a:t>, </a:t>
            </a:r>
            <a:r>
              <a:rPr lang="he-IL" sz="2400" dirty="0" smtClean="0"/>
              <a:t>2018 </a:t>
            </a:r>
            <a:r>
              <a:rPr lang="he-IL" sz="2400" dirty="0"/>
              <a:t>ו </a:t>
            </a:r>
            <a:r>
              <a:rPr lang="he-IL" sz="2400" dirty="0" smtClean="0"/>
              <a:t>2019- </a:t>
            </a:r>
            <a:r>
              <a:rPr lang="he-IL" sz="2400" dirty="0"/>
              <a:t>).</a:t>
            </a:r>
          </a:p>
          <a:p>
            <a:pPr marL="0" indent="0">
              <a:buNone/>
            </a:pPr>
            <a:r>
              <a:rPr lang="he-IL" sz="2400" dirty="0"/>
              <a:t>יתרת המענק שלא ניתן היה לקזזה בארבע שנות המס האמורות, תשולם בשנה החמישית בניכוי 25% מסכום היתרה.</a:t>
            </a:r>
          </a:p>
        </p:txBody>
      </p:sp>
    </p:spTree>
    <p:extLst>
      <p:ext uri="{BB962C8B-B14F-4D97-AF65-F5344CB8AC3E}">
        <p14:creationId xmlns:p14="http://schemas.microsoft.com/office/powerpoint/2010/main" val="1109995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  <p:bldP spid="17411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he-IL" dirty="0"/>
              <a:t>מס הכנסה שלילי</a:t>
            </a:r>
            <a:endParaRPr lang="en-US" dirty="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e-IL" sz="2400" b="1" dirty="0" smtClean="0"/>
              <a:t>לרשותכם עומד סימולטור לחישוב גובה המענק לו אתם זכאים</a:t>
            </a:r>
          </a:p>
          <a:p>
            <a:pPr marL="0" indent="0">
              <a:buNone/>
            </a:pPr>
            <a:endParaRPr lang="he-IL" sz="2400" b="1" dirty="0" smtClean="0"/>
          </a:p>
          <a:p>
            <a:pPr marL="0" indent="0">
              <a:buNone/>
            </a:pPr>
            <a:r>
              <a:rPr lang="he-IL" sz="2400" b="1" dirty="0" smtClean="0"/>
              <a:t>מצ"ב לינק</a:t>
            </a:r>
          </a:p>
          <a:p>
            <a:pPr marL="0" indent="0">
              <a:buNone/>
            </a:pPr>
            <a:r>
              <a:rPr lang="en-US" sz="2400" dirty="0" smtClean="0">
                <a:hlinkClick r:id="rId2"/>
              </a:rPr>
              <a:t>https://www.misim.gov.il/gmmhszakaut/</a:t>
            </a:r>
            <a:r>
              <a:rPr lang="he-IL" sz="2400" dirty="0" smtClean="0"/>
              <a:t> </a:t>
            </a:r>
          </a:p>
          <a:p>
            <a:pPr marL="0" indent="0">
              <a:buNone/>
            </a:pPr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1828129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  <p:bldP spid="17411" grpId="0" build="p"/>
    </p:bld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498</Words>
  <Application>Microsoft Office PowerPoint</Application>
  <PresentationFormat>מסך רחב</PresentationFormat>
  <Paragraphs>72</Paragraphs>
  <Slides>10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ערכת נושא Office</vt:lpstr>
      <vt:lpstr>מס הכנסה שלילי = מענק עבודה ממס הכנסה</vt:lpstr>
      <vt:lpstr>מס הכנסה שלילי</vt:lpstr>
      <vt:lpstr>  מס הכנסה שלילי  מי זכאי לקבלת מענק עבור שנת המס 2019 ?</vt:lpstr>
      <vt:lpstr>מס הכנסה שלילי</vt:lpstr>
      <vt:lpstr>מס הכנסה שלילי</vt:lpstr>
      <vt:lpstr>מס הכנסה שלילי</vt:lpstr>
      <vt:lpstr>מס הכנסה שלילי</vt:lpstr>
      <vt:lpstr>מס הכנסה שלילי</vt:lpstr>
      <vt:lpstr>מס הכנסה שלילי</vt:lpstr>
      <vt:lpstr>תודה על ההקשבה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מס הכנסה שלילי = מענק עבודה ממס הכנסה</dc:title>
  <dc:creator>ריקי כוכב</dc:creator>
  <cp:lastModifiedBy>ריקי כוכב</cp:lastModifiedBy>
  <cp:revision>8</cp:revision>
  <dcterms:created xsi:type="dcterms:W3CDTF">2017-07-19T20:18:32Z</dcterms:created>
  <dcterms:modified xsi:type="dcterms:W3CDTF">2020-05-30T19:18:05Z</dcterms:modified>
</cp:coreProperties>
</file>